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69" r:id="rId4"/>
    <p:sldId id="262" r:id="rId5"/>
    <p:sldId id="258" r:id="rId6"/>
    <p:sldId id="259" r:id="rId7"/>
    <p:sldId id="260" r:id="rId8"/>
    <p:sldId id="261" r:id="rId9"/>
    <p:sldId id="263" r:id="rId10"/>
    <p:sldId id="265" r:id="rId11"/>
    <p:sldId id="264" r:id="rId12"/>
    <p:sldId id="266" r:id="rId13"/>
    <p:sldId id="267" r:id="rId14"/>
    <p:sldId id="268" r:id="rId15"/>
  </p:sldIdLst>
  <p:sldSz cx="9144000" cy="6858000" type="screen4x3"/>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80F4EDF-FE17-42FE-B2B1-550D5A179E66}" type="datetimeFigureOut">
              <a:rPr lang="nl-NL" smtClean="0"/>
              <a:t>18-1-2016</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99CC765-CD0D-43F2-B79F-1F3EB9C31B50}" type="slidenum">
              <a:rPr lang="nl-NL" smtClean="0"/>
              <a:t>‹nr.›</a:t>
            </a:fld>
            <a:endParaRPr lang="nl-NL"/>
          </a:p>
        </p:txBody>
      </p:sp>
    </p:spTree>
    <p:extLst>
      <p:ext uri="{BB962C8B-B14F-4D97-AF65-F5344CB8AC3E}">
        <p14:creationId xmlns:p14="http://schemas.microsoft.com/office/powerpoint/2010/main" val="168558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99CC765-CD0D-43F2-B79F-1F3EB9C31B50}" type="slidenum">
              <a:rPr lang="nl-NL" smtClean="0"/>
              <a:t>1</a:t>
            </a:fld>
            <a:endParaRPr lang="nl-NL"/>
          </a:p>
        </p:txBody>
      </p:sp>
    </p:spTree>
    <p:extLst>
      <p:ext uri="{BB962C8B-B14F-4D97-AF65-F5344CB8AC3E}">
        <p14:creationId xmlns:p14="http://schemas.microsoft.com/office/powerpoint/2010/main" val="3679981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99CC765-CD0D-43F2-B79F-1F3EB9C31B50}" type="slidenum">
              <a:rPr lang="nl-NL" smtClean="0"/>
              <a:t>6</a:t>
            </a:fld>
            <a:endParaRPr lang="nl-NL"/>
          </a:p>
        </p:txBody>
      </p:sp>
    </p:spTree>
    <p:extLst>
      <p:ext uri="{BB962C8B-B14F-4D97-AF65-F5344CB8AC3E}">
        <p14:creationId xmlns:p14="http://schemas.microsoft.com/office/powerpoint/2010/main" val="29359886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C666B829-4361-4D94-8439-1AF387785B31}" type="datetimeFigureOut">
              <a:rPr lang="nl-NL" smtClean="0"/>
              <a:t>18-1-2016</a:t>
            </a:fld>
            <a:endParaRPr lang="nl-NL"/>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nl-NL"/>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D4B6039-1017-4159-A114-35107F174EDD}" type="slidenum">
              <a:rPr lang="nl-NL" smtClean="0"/>
              <a:t>‹nr.›</a:t>
            </a:fld>
            <a:endParaRPr lang="nl-NL"/>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nl-NL" smtClean="0"/>
              <a:t>Klik om de stijl te bewerken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nchor="ct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C666B829-4361-4D94-8439-1AF387785B31}" type="datetimeFigureOut">
              <a:rPr lang="nl-NL" smtClean="0"/>
              <a:t>18-1-2016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D4B6039-1017-4159-A114-35107F174EDD}" type="slidenum">
              <a:rPr lang="nl-NL" smtClean="0"/>
              <a:t>‹nr.›</a:t>
            </a:fld>
            <a:endParaRPr lang="nl-NL"/>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C666B829-4361-4D94-8439-1AF387785B31}" type="datetimeFigureOut">
              <a:rPr lang="nl-NL" smtClean="0"/>
              <a:t>18-1-2016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D4B6039-1017-4159-A114-35107F174EDD}" type="slidenum">
              <a:rPr lang="nl-NL" smtClean="0"/>
              <a:t>‹nr.›</a:t>
            </a:fld>
            <a:endParaRPr lang="nl-NL"/>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C666B829-4361-4D94-8439-1AF387785B31}" type="datetimeFigureOut">
              <a:rPr lang="nl-NL" smtClean="0"/>
              <a:t>18-1-2016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D4B6039-1017-4159-A114-35107F174EDD}" type="slidenum">
              <a:rPr lang="nl-NL" smtClean="0"/>
              <a:t>‹nr.›</a:t>
            </a:fld>
            <a:endParaRPr lang="nl-NL"/>
          </a:p>
        </p:txBody>
      </p:sp>
      <p:sp>
        <p:nvSpPr>
          <p:cNvPr id="11" name="Title 10"/>
          <p:cNvSpPr>
            <a:spLocks noGrp="1"/>
          </p:cNvSpPr>
          <p:nvPr>
            <p:ph type="title"/>
          </p:nvPr>
        </p:nvSpPr>
        <p:spPr/>
        <p:txBody>
          <a:bodyPr/>
          <a:lstStyle/>
          <a:p>
            <a:r>
              <a:rPr lang="nl-NL" smtClean="0"/>
              <a:t>Klik om de stijl te bewerken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C666B829-4361-4D94-8439-1AF387785B31}" type="datetimeFigureOut">
              <a:rPr lang="nl-NL" smtClean="0"/>
              <a:t>18-1-2016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D4B6039-1017-4159-A114-35107F174EDD}" type="slidenum">
              <a:rPr lang="nl-NL" smtClean="0"/>
              <a:t>‹nr.›</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66B829-4361-4D94-8439-1AF387785B31}" type="datetimeFigureOut">
              <a:rPr lang="nl-NL" smtClean="0"/>
              <a:t>18-1-2016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D4B6039-1017-4159-A114-35107F174EDD}" type="slidenum">
              <a:rPr lang="nl-NL" smtClean="0"/>
              <a:t>‹nr.›</a:t>
            </a:fld>
            <a:endParaRPr lang="nl-NL"/>
          </a:p>
        </p:txBody>
      </p:sp>
      <p:sp>
        <p:nvSpPr>
          <p:cNvPr id="12" name="Title 11"/>
          <p:cNvSpPr>
            <a:spLocks noGrp="1"/>
          </p:cNvSpPr>
          <p:nvPr>
            <p:ph type="title"/>
          </p:nvPr>
        </p:nvSpPr>
        <p:spPr/>
        <p:txBody>
          <a:bodyPr/>
          <a:lstStyle>
            <a:lvl1pPr>
              <a:defRPr>
                <a:solidFill>
                  <a:schemeClr val="tx2"/>
                </a:solidFill>
              </a:defRPr>
            </a:lvl1pPr>
          </a:lstStyle>
          <a:p>
            <a:r>
              <a:rPr lang="nl-NL" smtClean="0"/>
              <a:t>Klik om de stijl te bewerken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C666B829-4361-4D94-8439-1AF387785B31}" type="datetimeFigureOut">
              <a:rPr lang="nl-NL" smtClean="0"/>
              <a:t>18-1-2016</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BD4B6039-1017-4159-A114-35107F174EDD}" type="slidenum">
              <a:rPr lang="nl-NL" smtClean="0"/>
              <a:t>‹nr.›</a:t>
            </a:fld>
            <a:endParaRPr lang="nl-NL"/>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C666B829-4361-4D94-8439-1AF387785B31}" type="datetimeFigureOut">
              <a:rPr lang="nl-NL" smtClean="0"/>
              <a:t>18-1-2016</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BD4B6039-1017-4159-A114-35107F174EDD}" type="slidenum">
              <a:rPr lang="nl-NL" smtClean="0"/>
              <a:t>‹nr.›</a:t>
            </a:fld>
            <a:endParaRPr lang="nl-NL"/>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66B829-4361-4D94-8439-1AF387785B31}" type="datetimeFigureOut">
              <a:rPr lang="nl-NL" smtClean="0"/>
              <a:t>18-1-2016</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BD4B6039-1017-4159-A114-35107F174EDD}"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nl-NL" smtClean="0"/>
              <a:t>Klik om de stijl te bewerken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C666B829-4361-4D94-8439-1AF387785B31}" type="datetimeFigureOut">
              <a:rPr lang="nl-NL" smtClean="0"/>
              <a:t>18-1-2016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D4B6039-1017-4159-A114-35107F174EDD}" type="slidenum">
              <a:rPr lang="nl-NL" smtClean="0"/>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nl-NL" smtClean="0"/>
              <a:t>Klik om de stijl te bewerken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C666B829-4361-4D94-8439-1AF387785B31}" type="datetimeFigureOut">
              <a:rPr lang="nl-NL" smtClean="0"/>
              <a:t>18-1-2016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D4B6039-1017-4159-A114-35107F174EDD}" type="slidenum">
              <a:rPr lang="nl-NL" smtClean="0"/>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nl-NL" smtClean="0"/>
              <a:t>Klik om de stijl te bewerken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C666B829-4361-4D94-8439-1AF387785B31}" type="datetimeFigureOut">
              <a:rPr lang="nl-NL" smtClean="0"/>
              <a:t>18-1-2016</a:t>
            </a:fld>
            <a:endParaRPr lang="nl-NL"/>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nl-NL"/>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D4B6039-1017-4159-A114-35107F174EDD}" type="slidenum">
              <a:rPr lang="nl-NL" smtClean="0"/>
              <a:t>‹nr.›</a:t>
            </a:fld>
            <a:endParaRPr lang="nl-N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www.bing.com/images/search?q=meer+groen+in+de+straat&amp;view=detailv2&amp;&amp;id=50C4B5ED37FDCE5E78E0C96F508AE163CB9A98CA&amp;selectedIndex=28&amp;ccid=8uzAavy%2b&amp;simid=608009237864120772&amp;thid=OIP.Mf2ecc06afcbec0f92816ee61a3d8a2bao0" TargetMode="External"/><Relationship Id="rId3" Type="http://schemas.openxmlformats.org/officeDocument/2006/relationships/image" Target="../media/image11.jpeg"/><Relationship Id="rId7" Type="http://schemas.openxmlformats.org/officeDocument/2006/relationships/image" Target="../media/image13.jpeg"/><Relationship Id="rId2" Type="http://schemas.openxmlformats.org/officeDocument/2006/relationships/hyperlink" Target="http://www.bing.com/images/search?q=picknicktafel+in+wijk&amp;view=detailv2&amp;&amp;id=937E2AE513532EF8B3D62656B2B4A8B1E7CE5606&amp;selectedIndex=14&amp;ccid=FU/pWX2p&amp;simid=608044396474337297&amp;thid=OIP.M154fe9597da9b2d54d53018a067841cdo0" TargetMode="External"/><Relationship Id="rId1" Type="http://schemas.openxmlformats.org/officeDocument/2006/relationships/slideLayout" Target="../slideLayouts/slideLayout2.xml"/><Relationship Id="rId6" Type="http://schemas.openxmlformats.org/officeDocument/2006/relationships/hyperlink" Target="http://www.bing.com/images/search?q=mini+tuintjes+in+de+wijk&amp;view=detailv2&amp;&amp;id=BBEFC802C0872F673DCE59918FC453125D4FE827&amp;selectedIndex=27&amp;ccid=BzsZ9mEh&amp;simid=608000385937443778&amp;thid=OIP.M073b19f6612183962e2685c4d12abcb9o0" TargetMode="External"/><Relationship Id="rId5" Type="http://schemas.openxmlformats.org/officeDocument/2006/relationships/image" Target="../media/image12.jpeg"/><Relationship Id="rId10" Type="http://schemas.openxmlformats.org/officeDocument/2006/relationships/image" Target="../media/image15.jpeg"/><Relationship Id="rId4" Type="http://schemas.openxmlformats.org/officeDocument/2006/relationships/hyperlink" Target="http://www.bing.com/images/search?q=mini+tuintjes+in+de+wijk&amp;view=detailv2&amp;&amp;id=5A648A778254928B5898531F6E2899F69D1F0759&amp;selectedIndex=36&amp;ccid=4t4wFLaJ&amp;simid=608009388189811236&amp;thid=OIP.Me2de3014b6890df1b424eb0ce8a09c2do0" TargetMode="External"/><Relationship Id="rId9"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Hansenstraat in Beeld</a:t>
            </a:r>
            <a:endParaRPr lang="nl-NL" dirty="0"/>
          </a:p>
        </p:txBody>
      </p:sp>
      <p:sp>
        <p:nvSpPr>
          <p:cNvPr id="3" name="Ondertitel 2"/>
          <p:cNvSpPr>
            <a:spLocks noGrp="1"/>
          </p:cNvSpPr>
          <p:nvPr>
            <p:ph type="subTitle" idx="1"/>
          </p:nvPr>
        </p:nvSpPr>
        <p:spPr/>
        <p:txBody>
          <a:bodyPr/>
          <a:lstStyle/>
          <a:p>
            <a:r>
              <a:rPr lang="nl-NL" dirty="0" smtClean="0"/>
              <a:t>Hansenstraat wil uit de vergetelheid…</a:t>
            </a:r>
          </a:p>
          <a:p>
            <a:endParaRPr lang="nl-NL" dirty="0"/>
          </a:p>
        </p:txBody>
      </p:sp>
      <p:pic>
        <p:nvPicPr>
          <p:cNvPr id="4" name="Afbeelding 3" descr="SSD:Users:Oscar:Downloads:Attachments_2015831 (2) 2:IMG_060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4221088"/>
            <a:ext cx="1523365" cy="1142365"/>
          </a:xfrm>
          <a:prstGeom prst="rect">
            <a:avLst/>
          </a:prstGeom>
          <a:noFill/>
          <a:ln>
            <a:noFill/>
          </a:ln>
        </p:spPr>
      </p:pic>
    </p:spTree>
    <p:extLst>
      <p:ext uri="{BB962C8B-B14F-4D97-AF65-F5344CB8AC3E}">
        <p14:creationId xmlns:p14="http://schemas.microsoft.com/office/powerpoint/2010/main" val="2142095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fontScale="92500" lnSpcReduction="10000"/>
          </a:bodyPr>
          <a:lstStyle/>
          <a:p>
            <a:pPr marL="0" indent="0">
              <a:buNone/>
            </a:pPr>
            <a:r>
              <a:rPr lang="nl-NL" b="1" dirty="0" smtClean="0">
                <a:latin typeface="Calibri" panose="020F0502020204030204" pitchFamily="34" charset="0"/>
                <a:cs typeface="Calibri" panose="020F0502020204030204" pitchFamily="34" charset="0"/>
              </a:rPr>
              <a:t>Wat willen de bewoners met nieuw verworven ruimte?</a:t>
            </a:r>
            <a:endParaRPr lang="nl-NL" b="1" dirty="0">
              <a:latin typeface="Calibri" panose="020F0502020204030204" pitchFamily="34" charset="0"/>
              <a:cs typeface="Calibri" panose="020F0502020204030204" pitchFamily="34" charset="0"/>
            </a:endParaRPr>
          </a:p>
          <a:p>
            <a:r>
              <a:rPr lang="nl-NL" dirty="0">
                <a:latin typeface="Calibri" panose="020F0502020204030204" pitchFamily="34" charset="0"/>
                <a:cs typeface="Calibri" panose="020F0502020204030204" pitchFamily="34" charset="0"/>
              </a:rPr>
              <a:t>Ruime meerderheid geeft aan interesse te hebben in nieuwe plantenbakken (55%). Of een tuintje (30%) of een picknicktafel (25%). </a:t>
            </a:r>
            <a:endParaRPr lang="nl-NL" dirty="0" smtClean="0">
              <a:latin typeface="Calibri" panose="020F0502020204030204" pitchFamily="34" charset="0"/>
              <a:cs typeface="Calibri" panose="020F0502020204030204" pitchFamily="34" charset="0"/>
            </a:endParaRPr>
          </a:p>
          <a:p>
            <a:pPr marL="0" indent="0">
              <a:buNone/>
            </a:pPr>
            <a:endParaRPr lang="nl-NL" dirty="0" smtClean="0">
              <a:latin typeface="Calibri" panose="020F0502020204030204" pitchFamily="34" charset="0"/>
              <a:cs typeface="Calibri" panose="020F0502020204030204" pitchFamily="34" charset="0"/>
            </a:endParaRPr>
          </a:p>
          <a:p>
            <a:pPr marL="0" indent="0">
              <a:buNone/>
            </a:pPr>
            <a:r>
              <a:rPr lang="nl-NL" b="1" dirty="0" smtClean="0">
                <a:latin typeface="Calibri" panose="020F0502020204030204" pitchFamily="34" charset="0"/>
                <a:cs typeface="Calibri" panose="020F0502020204030204" pitchFamily="34" charset="0"/>
              </a:rPr>
              <a:t>Tot slot:</a:t>
            </a:r>
            <a:endParaRPr lang="nl-NL" b="1" dirty="0">
              <a:latin typeface="Calibri" panose="020F0502020204030204" pitchFamily="34" charset="0"/>
              <a:cs typeface="Calibri" panose="020F0502020204030204" pitchFamily="34" charset="0"/>
            </a:endParaRPr>
          </a:p>
          <a:p>
            <a:r>
              <a:rPr lang="nl-NL" dirty="0">
                <a:latin typeface="Calibri" panose="020F0502020204030204" pitchFamily="34" charset="0"/>
                <a:cs typeface="Calibri" panose="020F0502020204030204" pitchFamily="34" charset="0"/>
              </a:rPr>
              <a:t>Over het algemeen zijn de bewoners het eens dat er meer fietsenrekken moeten komen en een  ruime meerderheid geeft aan dat ze zelfs geen bezwaar hebben om een parkeerplek op te offeren voor een aantal fietsenrekken.</a:t>
            </a:r>
          </a:p>
          <a:p>
            <a:r>
              <a:rPr lang="nl-NL" dirty="0">
                <a:latin typeface="Calibri" panose="020F0502020204030204" pitchFamily="34" charset="0"/>
                <a:cs typeface="Calibri" panose="020F0502020204030204" pitchFamily="34" charset="0"/>
              </a:rPr>
              <a:t>Veel tips een nieuwe ideeën van bewoners! </a:t>
            </a:r>
            <a:endParaRPr lang="nl-NL" dirty="0"/>
          </a:p>
        </p:txBody>
      </p:sp>
      <p:sp>
        <p:nvSpPr>
          <p:cNvPr id="3" name="Titel 2"/>
          <p:cNvSpPr>
            <a:spLocks noGrp="1"/>
          </p:cNvSpPr>
          <p:nvPr>
            <p:ph type="title"/>
          </p:nvPr>
        </p:nvSpPr>
        <p:spPr/>
        <p:txBody>
          <a:bodyPr/>
          <a:lstStyle/>
          <a:p>
            <a:r>
              <a:rPr lang="nl-NL" sz="2800" b="1" dirty="0" smtClean="0">
                <a:latin typeface="Calibri" panose="020F0502020204030204" pitchFamily="34" charset="0"/>
                <a:cs typeface="Calibri" panose="020F0502020204030204" pitchFamily="34" charset="0"/>
              </a:rPr>
              <a:t>Resultaten enquête (2)</a:t>
            </a:r>
            <a:endParaRPr lang="nl-NL"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4189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fontScale="85000" lnSpcReduction="20000"/>
          </a:bodyPr>
          <a:lstStyle/>
          <a:p>
            <a:pPr marL="0" indent="0">
              <a:buNone/>
            </a:pPr>
            <a:r>
              <a:rPr lang="nl-NL" b="1" dirty="0">
                <a:latin typeface="Calibri" panose="020F0502020204030204" pitchFamily="34" charset="0"/>
                <a:cs typeface="Calibri" panose="020F0502020204030204" pitchFamily="34" charset="0"/>
              </a:rPr>
              <a:t>C</a:t>
            </a:r>
            <a:r>
              <a:rPr lang="nl-NL" b="1" dirty="0" smtClean="0">
                <a:latin typeface="Calibri" panose="020F0502020204030204" pitchFamily="34" charset="0"/>
                <a:cs typeface="Calibri" panose="020F0502020204030204" pitchFamily="34" charset="0"/>
              </a:rPr>
              <a:t>onclusies vooronderzoek</a:t>
            </a:r>
          </a:p>
          <a:p>
            <a:pPr marL="0" indent="0">
              <a:buNone/>
            </a:pPr>
            <a:endParaRPr lang="nl-NL" b="1" dirty="0" smtClean="0">
              <a:latin typeface="Calibri" panose="020F0502020204030204" pitchFamily="34" charset="0"/>
              <a:cs typeface="Calibri" panose="020F0502020204030204" pitchFamily="34" charset="0"/>
            </a:endParaRPr>
          </a:p>
          <a:p>
            <a:r>
              <a:rPr lang="nl-NL" dirty="0" smtClean="0">
                <a:latin typeface="Calibri" panose="020F0502020204030204" pitchFamily="34" charset="0"/>
                <a:cs typeface="Calibri" panose="020F0502020204030204" pitchFamily="34" charset="0"/>
              </a:rPr>
              <a:t>meer winst door herinrichting </a:t>
            </a:r>
            <a:r>
              <a:rPr lang="nl-NL" dirty="0">
                <a:latin typeface="Calibri" panose="020F0502020204030204" pitchFamily="34" charset="0"/>
                <a:cs typeface="Calibri" panose="020F0502020204030204" pitchFamily="34" charset="0"/>
              </a:rPr>
              <a:t>en </a:t>
            </a:r>
            <a:r>
              <a:rPr lang="nl-NL" dirty="0" smtClean="0">
                <a:latin typeface="Calibri" panose="020F0502020204030204" pitchFamily="34" charset="0"/>
                <a:cs typeface="Calibri" panose="020F0502020204030204" pitchFamily="34" charset="0"/>
              </a:rPr>
              <a:t>uitbreiding </a:t>
            </a:r>
            <a:r>
              <a:rPr lang="nl-NL" dirty="0">
                <a:latin typeface="Calibri" panose="020F0502020204030204" pitchFamily="34" charset="0"/>
                <a:cs typeface="Calibri" panose="020F0502020204030204" pitchFamily="34" charset="0"/>
              </a:rPr>
              <a:t>van bestaande </a:t>
            </a:r>
            <a:r>
              <a:rPr lang="nl-NL" dirty="0" err="1" smtClean="0">
                <a:latin typeface="Calibri" panose="020F0502020204030204" pitchFamily="34" charset="0"/>
                <a:cs typeface="Calibri" panose="020F0502020204030204" pitchFamily="34" charset="0"/>
              </a:rPr>
              <a:t>fietsparkeerplekken</a:t>
            </a:r>
            <a:r>
              <a:rPr lang="nl-NL" dirty="0">
                <a:latin typeface="Calibri" panose="020F0502020204030204" pitchFamily="34" charset="0"/>
                <a:cs typeface="Calibri" panose="020F0502020204030204" pitchFamily="34" charset="0"/>
              </a:rPr>
              <a:t>;</a:t>
            </a:r>
            <a:endParaRPr lang="nl-NL" dirty="0" smtClean="0">
              <a:latin typeface="Calibri" panose="020F0502020204030204" pitchFamily="34" charset="0"/>
              <a:cs typeface="Calibri" panose="020F0502020204030204" pitchFamily="34" charset="0"/>
            </a:endParaRPr>
          </a:p>
          <a:p>
            <a:r>
              <a:rPr lang="nl-NL" dirty="0" smtClean="0">
                <a:latin typeface="Calibri" panose="020F0502020204030204" pitchFamily="34" charset="0"/>
                <a:cs typeface="Calibri" panose="020F0502020204030204" pitchFamily="34" charset="0"/>
              </a:rPr>
              <a:t>huidige </a:t>
            </a:r>
            <a:r>
              <a:rPr lang="nl-NL" dirty="0">
                <a:latin typeface="Calibri" panose="020F0502020204030204" pitchFamily="34" charset="0"/>
                <a:cs typeface="Calibri" panose="020F0502020204030204" pitchFamily="34" charset="0"/>
              </a:rPr>
              <a:t>fietsbeugels zijn niet efficiënt geplaatst en er zijn er te weinig. In totaal zijn er nu 70 plaatsen beschikbaar, terwijl er zo’n 150 fietsen geparkeerd staan (gemiddelde van meerdere tellingen</a:t>
            </a:r>
            <a:r>
              <a:rPr lang="nl-NL" dirty="0" smtClean="0">
                <a:latin typeface="Calibri" panose="020F0502020204030204" pitchFamily="34" charset="0"/>
                <a:cs typeface="Calibri" panose="020F0502020204030204" pitchFamily="34" charset="0"/>
              </a:rPr>
              <a:t>);</a:t>
            </a:r>
          </a:p>
          <a:p>
            <a:r>
              <a:rPr lang="nl-NL" dirty="0" smtClean="0">
                <a:latin typeface="Calibri" panose="020F0502020204030204" pitchFamily="34" charset="0"/>
                <a:cs typeface="Calibri" panose="020F0502020204030204" pitchFamily="34" charset="0"/>
              </a:rPr>
              <a:t>Er komt extra </a:t>
            </a:r>
            <a:r>
              <a:rPr lang="nl-NL" dirty="0">
                <a:latin typeface="Calibri" panose="020F0502020204030204" pitchFamily="34" charset="0"/>
                <a:cs typeface="Calibri" panose="020F0502020204030204" pitchFamily="34" charset="0"/>
              </a:rPr>
              <a:t>ruimte beschikbaar door </a:t>
            </a:r>
            <a:r>
              <a:rPr lang="nl-NL" dirty="0" smtClean="0">
                <a:latin typeface="Calibri" panose="020F0502020204030204" pitchFamily="34" charset="0"/>
                <a:cs typeface="Calibri" panose="020F0502020204030204" pitchFamily="34" charset="0"/>
              </a:rPr>
              <a:t>weghalen slecht </a:t>
            </a:r>
            <a:r>
              <a:rPr lang="nl-NL" dirty="0">
                <a:latin typeface="Calibri" panose="020F0502020204030204" pitchFamily="34" charset="0"/>
                <a:cs typeface="Calibri" panose="020F0502020204030204" pitchFamily="34" charset="0"/>
              </a:rPr>
              <a:t>onderhouden plantenbakken en bovengrondse vuilcontainers </a:t>
            </a:r>
            <a:r>
              <a:rPr lang="nl-NL" dirty="0" smtClean="0">
                <a:latin typeface="Calibri" panose="020F0502020204030204" pitchFamily="34" charset="0"/>
                <a:cs typeface="Calibri" panose="020F0502020204030204" pitchFamily="34" charset="0"/>
              </a:rPr>
              <a:t>;</a:t>
            </a:r>
          </a:p>
          <a:p>
            <a:r>
              <a:rPr lang="nl-NL" dirty="0">
                <a:latin typeface="Calibri" panose="020F0502020204030204" pitchFamily="34" charset="0"/>
                <a:cs typeface="Calibri" panose="020F0502020204030204" pitchFamily="34" charset="0"/>
              </a:rPr>
              <a:t>De </a:t>
            </a:r>
            <a:r>
              <a:rPr lang="nl-NL" dirty="0" smtClean="0">
                <a:latin typeface="Calibri" panose="020F0502020204030204" pitchFamily="34" charset="0"/>
                <a:cs typeface="Calibri" panose="020F0502020204030204" pitchFamily="34" charset="0"/>
              </a:rPr>
              <a:t>nieuwe groenbakken </a:t>
            </a:r>
            <a:r>
              <a:rPr lang="nl-NL" dirty="0">
                <a:latin typeface="Calibri" panose="020F0502020204030204" pitchFamily="34" charset="0"/>
                <a:cs typeface="Calibri" panose="020F0502020204030204" pitchFamily="34" charset="0"/>
              </a:rPr>
              <a:t>worden in afstemming met de Groengroep Groenoord-Zuid aangeschaft, waarbij ook afspraken gemaakt worden over het inrichten en onderhouden van de bakken. Daarnaast zullen een aantal bestaande nog redelijk onderhouden groenbakken opgeknapt worden (met name door te schilderen). </a:t>
            </a:r>
            <a:endParaRPr lang="nl-NL" dirty="0">
              <a:latin typeface="Calibri" panose="020F0502020204030204" pitchFamily="34" charset="0"/>
              <a:cs typeface="Calibri" panose="020F0502020204030204" pitchFamily="34" charset="0"/>
            </a:endParaRPr>
          </a:p>
        </p:txBody>
      </p:sp>
      <p:sp>
        <p:nvSpPr>
          <p:cNvPr id="3" name="Titel 2"/>
          <p:cNvSpPr>
            <a:spLocks noGrp="1"/>
          </p:cNvSpPr>
          <p:nvPr>
            <p:ph type="title"/>
          </p:nvPr>
        </p:nvSpPr>
        <p:spPr/>
        <p:txBody>
          <a:bodyPr/>
          <a:lstStyle/>
          <a:p>
            <a:r>
              <a:rPr lang="nl-NL" sz="2400" b="1" dirty="0" smtClean="0">
                <a:latin typeface="Calibri" panose="020F0502020204030204" pitchFamily="34" charset="0"/>
                <a:cs typeface="Calibri" panose="020F0502020204030204" pitchFamily="34" charset="0"/>
              </a:rPr>
              <a:t>Conclusies projectplan</a:t>
            </a:r>
            <a:endParaRPr lang="nl-NL"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088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sz="2800" b="1" dirty="0" smtClean="0">
                <a:latin typeface="Calibri" panose="020F0502020204030204" pitchFamily="34" charset="0"/>
                <a:cs typeface="Calibri" panose="020F0502020204030204" pitchFamily="34" charset="0"/>
              </a:rPr>
              <a:t>Fietsrekken </a:t>
            </a:r>
            <a:r>
              <a:rPr lang="nl-NL" sz="2800" b="1" dirty="0" err="1" smtClean="0">
                <a:latin typeface="Calibri" panose="020F0502020204030204" pitchFamily="34" charset="0"/>
                <a:cs typeface="Calibri" panose="020F0502020204030204" pitchFamily="34" charset="0"/>
              </a:rPr>
              <a:t>Falco</a:t>
            </a:r>
            <a:endParaRPr lang="nl-NL" sz="2800" b="1" dirty="0">
              <a:latin typeface="Calibri" panose="020F0502020204030204" pitchFamily="34" charset="0"/>
              <a:cs typeface="Calibri" panose="020F0502020204030204" pitchFamily="34"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15816" y="2420888"/>
            <a:ext cx="2800311"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0758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lgn="ctr">
              <a:buNone/>
            </a:pPr>
            <a:r>
              <a:rPr lang="nl-NL" b="1" dirty="0" smtClean="0">
                <a:latin typeface="Calibri" panose="020F0502020204030204" pitchFamily="34" charset="0"/>
                <a:cs typeface="Calibri" panose="020F0502020204030204" pitchFamily="34" charset="0"/>
              </a:rPr>
              <a:t>Combinatie groenbak en zitplaats</a:t>
            </a:r>
          </a:p>
          <a:p>
            <a:endParaRPr lang="nl-NL" dirty="0" smtClean="0"/>
          </a:p>
          <a:p>
            <a:endParaRPr lang="nl-NL" dirty="0"/>
          </a:p>
        </p:txBody>
      </p:sp>
      <p:sp>
        <p:nvSpPr>
          <p:cNvPr id="3" name="Titel 2"/>
          <p:cNvSpPr>
            <a:spLocks noGrp="1"/>
          </p:cNvSpPr>
          <p:nvPr>
            <p:ph type="title"/>
          </p:nvPr>
        </p:nvSpPr>
        <p:spPr/>
        <p:txBody>
          <a:bodyPr/>
          <a:lstStyle/>
          <a:p>
            <a:r>
              <a:rPr lang="nl-NL" sz="2800" b="1" dirty="0" smtClean="0">
                <a:latin typeface="Calibri" panose="020F0502020204030204" pitchFamily="34" charset="0"/>
                <a:cs typeface="Calibri" panose="020F0502020204030204" pitchFamily="34" charset="0"/>
              </a:rPr>
              <a:t>Ideeën</a:t>
            </a:r>
            <a:endParaRPr lang="nl-NL" sz="2800" b="1" dirty="0">
              <a:latin typeface="Calibri" panose="020F0502020204030204" pitchFamily="34" charset="0"/>
              <a:cs typeface="Calibri" panose="020F050202020403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816048"/>
            <a:ext cx="2851600" cy="285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4069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buNone/>
            </a:pPr>
            <a:endParaRPr lang="nl-NL" dirty="0"/>
          </a:p>
          <a:p>
            <a:endParaRPr lang="nl-NL" dirty="0" smtClean="0"/>
          </a:p>
          <a:p>
            <a:endParaRPr lang="nl-NL" dirty="0"/>
          </a:p>
        </p:txBody>
      </p:sp>
      <p:sp>
        <p:nvSpPr>
          <p:cNvPr id="3" name="Titel 2"/>
          <p:cNvSpPr>
            <a:spLocks noGrp="1"/>
          </p:cNvSpPr>
          <p:nvPr>
            <p:ph type="title"/>
          </p:nvPr>
        </p:nvSpPr>
        <p:spPr/>
        <p:txBody>
          <a:bodyPr/>
          <a:lstStyle/>
          <a:p>
            <a:r>
              <a:rPr lang="nl-NL" sz="2800" b="1" dirty="0" smtClean="0">
                <a:latin typeface="Calibri" panose="020F0502020204030204" pitchFamily="34" charset="0"/>
                <a:cs typeface="Calibri" panose="020F0502020204030204" pitchFamily="34" charset="0"/>
              </a:rPr>
              <a:t>Nog meer ideeën…</a:t>
            </a:r>
            <a:endParaRPr lang="nl-NL" sz="2800" b="1" dirty="0">
              <a:latin typeface="Calibri" panose="020F0502020204030204" pitchFamily="34" charset="0"/>
              <a:cs typeface="Calibri" panose="020F0502020204030204" pitchFamily="34" charset="0"/>
            </a:endParaRPr>
          </a:p>
        </p:txBody>
      </p:sp>
      <p:pic>
        <p:nvPicPr>
          <p:cNvPr id="4" name="Afbeelding 3" descr="http://tse1.mm.bing.net/th?&amp;id=OIP.M154fe9597da9b2d54d53018a067841cdo0&amp;w=300&amp;h=225&amp;c=0&amp;pid=1.9&amp;rs=0&amp;p=0">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203848" y="2391377"/>
            <a:ext cx="2592288" cy="2333767"/>
          </a:xfrm>
          <a:prstGeom prst="rect">
            <a:avLst/>
          </a:prstGeom>
          <a:noFill/>
          <a:ln>
            <a:noFill/>
          </a:ln>
        </p:spPr>
      </p:pic>
      <p:pic>
        <p:nvPicPr>
          <p:cNvPr id="5" name="Afbeelding 4" descr="http://tse1.mm.bing.net/th?&amp;id=OIP.Me2de3014b6890df1b424eb0ce8a09c2do0&amp;w=229&amp;h=138&amp;c=0&amp;pid=1.9&amp;rs=0&amp;p=0">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539552" y="2243810"/>
            <a:ext cx="2181225" cy="1314450"/>
          </a:xfrm>
          <a:prstGeom prst="rect">
            <a:avLst/>
          </a:prstGeom>
          <a:noFill/>
          <a:ln>
            <a:noFill/>
          </a:ln>
        </p:spPr>
      </p:pic>
      <p:pic>
        <p:nvPicPr>
          <p:cNvPr id="6" name="Afbeelding 5" descr="http://tse1.mm.bing.net/th?&amp;id=OIP.M073b19f6612183962e2685c4d12abcb9o0&amp;w=299&amp;h=284&amp;c=0&amp;pid=1.9&amp;rs=0&amp;p=0">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6732240" y="2243810"/>
            <a:ext cx="1296144" cy="1824109"/>
          </a:xfrm>
          <a:prstGeom prst="rect">
            <a:avLst/>
          </a:prstGeom>
          <a:noFill/>
          <a:ln>
            <a:noFill/>
          </a:ln>
        </p:spPr>
      </p:pic>
      <p:pic>
        <p:nvPicPr>
          <p:cNvPr id="7" name="Afbeelding 6" descr="http://tse1.mm.bing.net/th?&amp;id=OIP.Mf2ecc06afcbec0f92816ee61a3d8a2bao0&amp;w=299&amp;h=201&amp;c=0&amp;pid=1.9&amp;rs=0&amp;p=0">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355874" y="4797152"/>
            <a:ext cx="2364904" cy="1698501"/>
          </a:xfrm>
          <a:prstGeom prst="rect">
            <a:avLst/>
          </a:prstGeom>
          <a:noFill/>
          <a:ln>
            <a:noFill/>
          </a:ln>
        </p:spPr>
      </p:pic>
      <p:pic>
        <p:nvPicPr>
          <p:cNvPr id="5122" name="Picture 2" descr="http://tse1.mm.bing.net/th?&amp;id=OIP.Me0d0af0d3ead48d3f025fd94adc6349ao0&amp;w=300&amp;h=202&amp;c=0&amp;pid=1.9&amp;rs=0&amp;p=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8144" y="4728156"/>
            <a:ext cx="2857500" cy="1924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33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755576" y="2348880"/>
            <a:ext cx="7745505" cy="3877815"/>
          </a:xfrm>
        </p:spPr>
        <p:txBody>
          <a:bodyPr>
            <a:normAutofit lnSpcReduction="10000"/>
          </a:bodyPr>
          <a:lstStyle/>
          <a:p>
            <a:pPr marL="0" indent="0">
              <a:buNone/>
            </a:pPr>
            <a:r>
              <a:rPr lang="nl-NL" sz="2600" b="1" dirty="0" smtClean="0">
                <a:latin typeface="Calibri" panose="020F0502020204030204" pitchFamily="34" charset="0"/>
                <a:cs typeface="Calibri" panose="020F0502020204030204" pitchFamily="34" charset="0"/>
              </a:rPr>
              <a:t>Doel/aanleiding</a:t>
            </a:r>
          </a:p>
          <a:p>
            <a:pPr marL="0" indent="0">
              <a:buNone/>
            </a:pPr>
            <a:endParaRPr lang="nl-NL" sz="2600" b="1" dirty="0" smtClean="0">
              <a:latin typeface="Calibri" panose="020F0502020204030204" pitchFamily="34" charset="0"/>
              <a:cs typeface="Calibri" panose="020F0502020204030204" pitchFamily="34" charset="0"/>
            </a:endParaRPr>
          </a:p>
          <a:p>
            <a:pPr marL="0" indent="0">
              <a:buNone/>
            </a:pPr>
            <a:r>
              <a:rPr lang="nl-NL" sz="2600" dirty="0" smtClean="0">
                <a:latin typeface="Calibri" panose="020F0502020204030204" pitchFamily="34" charset="0"/>
                <a:cs typeface="Calibri" panose="020F0502020204030204" pitchFamily="34" charset="0"/>
              </a:rPr>
              <a:t>Leefbaarheid en veiligheid in de wijk vergroten, door een mooier, veiliger en meer sociaal straatbeeld.</a:t>
            </a:r>
          </a:p>
          <a:p>
            <a:pPr marL="0" indent="0">
              <a:buNone/>
            </a:pPr>
            <a:endParaRPr lang="nl-NL" sz="2600" dirty="0" smtClean="0">
              <a:latin typeface="Calibri" panose="020F0502020204030204" pitchFamily="34" charset="0"/>
              <a:cs typeface="Calibri" panose="020F0502020204030204" pitchFamily="34" charset="0"/>
            </a:endParaRPr>
          </a:p>
          <a:p>
            <a:pPr marL="0" indent="0">
              <a:buNone/>
            </a:pPr>
            <a:r>
              <a:rPr lang="nl-NL" sz="2600" dirty="0" smtClean="0">
                <a:latin typeface="Calibri" panose="020F0502020204030204" pitchFamily="34" charset="0"/>
                <a:cs typeface="Calibri" panose="020F0502020204030204" pitchFamily="34" charset="0"/>
              </a:rPr>
              <a:t>In directe omgeving zijn alle straten /wijken opgeknapt; Haarlemmertrekvaart, </a:t>
            </a:r>
            <a:r>
              <a:rPr lang="nl-NL" sz="2600" dirty="0" err="1" smtClean="0">
                <a:latin typeface="Calibri" panose="020F0502020204030204" pitchFamily="34" charset="0"/>
                <a:cs typeface="Calibri" panose="020F0502020204030204" pitchFamily="34" charset="0"/>
              </a:rPr>
              <a:t>Pasteurtstraat</a:t>
            </a:r>
            <a:r>
              <a:rPr lang="nl-NL" sz="2600" dirty="0" smtClean="0">
                <a:latin typeface="Calibri" panose="020F0502020204030204" pitchFamily="34" charset="0"/>
                <a:cs typeface="Calibri" panose="020F0502020204030204" pitchFamily="34" charset="0"/>
              </a:rPr>
              <a:t>, Nieuw </a:t>
            </a:r>
            <a:r>
              <a:rPr lang="nl-NL" sz="2600" dirty="0" err="1" smtClean="0">
                <a:latin typeface="Calibri" panose="020F0502020204030204" pitchFamily="34" charset="0"/>
                <a:cs typeface="Calibri" panose="020F0502020204030204" pitchFamily="34" charset="0"/>
              </a:rPr>
              <a:t>Leyden</a:t>
            </a:r>
            <a:r>
              <a:rPr lang="nl-NL" sz="2600" dirty="0" smtClean="0">
                <a:latin typeface="Calibri" panose="020F0502020204030204" pitchFamily="34" charset="0"/>
                <a:cs typeface="Calibri" panose="020F0502020204030204" pitchFamily="34" charset="0"/>
              </a:rPr>
              <a:t>, Willem de Zwijgerlaan, etc. Behalve de Hansenstraat (en omliggende straten). </a:t>
            </a:r>
          </a:p>
          <a:p>
            <a:pPr marL="0" indent="0">
              <a:buNone/>
            </a:pPr>
            <a:endParaRPr lang="nl-NL" dirty="0" smtClean="0">
              <a:latin typeface="Calibri" panose="020F0502020204030204" pitchFamily="34" charset="0"/>
              <a:cs typeface="Calibri" panose="020F0502020204030204" pitchFamily="34" charset="0"/>
            </a:endParaRPr>
          </a:p>
          <a:p>
            <a:pPr marL="0" indent="0">
              <a:buNone/>
            </a:pPr>
            <a:endParaRPr lang="nl-NL" dirty="0" smtClean="0">
              <a:latin typeface="Calibri" panose="020F0502020204030204" pitchFamily="34" charset="0"/>
              <a:cs typeface="Calibri" panose="020F0502020204030204" pitchFamily="34" charset="0"/>
            </a:endParaRPr>
          </a:p>
          <a:p>
            <a:pPr marL="0" indent="0">
              <a:buNone/>
            </a:pPr>
            <a:endParaRPr lang="nl-NL" dirty="0">
              <a:latin typeface="Calibri" panose="020F0502020204030204" pitchFamily="34" charset="0"/>
              <a:cs typeface="Calibri" panose="020F0502020204030204" pitchFamily="34" charset="0"/>
            </a:endParaRPr>
          </a:p>
        </p:txBody>
      </p:sp>
      <p:sp>
        <p:nvSpPr>
          <p:cNvPr id="3" name="Titel 2"/>
          <p:cNvSpPr>
            <a:spLocks noGrp="1"/>
          </p:cNvSpPr>
          <p:nvPr>
            <p:ph type="title"/>
          </p:nvPr>
        </p:nvSpPr>
        <p:spPr/>
        <p:txBody>
          <a:bodyPr/>
          <a:lstStyle/>
          <a:p>
            <a:r>
              <a:rPr lang="nl-NL" sz="2400" b="1" dirty="0" smtClean="0">
                <a:latin typeface="Calibri" panose="020F0502020204030204" pitchFamily="34" charset="0"/>
                <a:cs typeface="Calibri" panose="020F0502020204030204" pitchFamily="34" charset="0"/>
              </a:rPr>
              <a:t>Subsidie wijkinitiatieven 2015-2017 gemeente Leiden</a:t>
            </a:r>
            <a:br>
              <a:rPr lang="nl-NL" sz="2400" b="1" dirty="0" smtClean="0">
                <a:latin typeface="Calibri" panose="020F0502020204030204" pitchFamily="34" charset="0"/>
                <a:cs typeface="Calibri" panose="020F0502020204030204" pitchFamily="34" charset="0"/>
              </a:rPr>
            </a:br>
            <a:r>
              <a:rPr lang="nl-NL" sz="2400" b="1" dirty="0" smtClean="0">
                <a:latin typeface="Calibri" panose="020F0502020204030204" pitchFamily="34" charset="0"/>
                <a:cs typeface="Calibri" panose="020F0502020204030204" pitchFamily="34" charset="0"/>
              </a:rPr>
              <a:t>(is ingediend) </a:t>
            </a:r>
            <a:endParaRPr lang="nl-NL"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3808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723043" y="2204864"/>
            <a:ext cx="7745505" cy="3877815"/>
          </a:xfrm>
        </p:spPr>
        <p:txBody>
          <a:bodyPr/>
          <a:lstStyle/>
          <a:p>
            <a:pPr marL="0" indent="0">
              <a:buNone/>
            </a:pPr>
            <a:r>
              <a:rPr lang="nl-NL" dirty="0">
                <a:latin typeface="Calibri" panose="020F0502020204030204" pitchFamily="34" charset="0"/>
                <a:cs typeface="Calibri" panose="020F0502020204030204" pitchFamily="34" charset="0"/>
              </a:rPr>
              <a:t>De Hansenstraat is erg verouderd en oogt armoedig; </a:t>
            </a:r>
            <a:endParaRPr lang="nl-NL" dirty="0" smtClean="0">
              <a:latin typeface="Calibri" panose="020F0502020204030204" pitchFamily="34" charset="0"/>
              <a:cs typeface="Calibri" panose="020F0502020204030204" pitchFamily="34" charset="0"/>
            </a:endParaRPr>
          </a:p>
          <a:p>
            <a:pPr marL="0" indent="0">
              <a:buNone/>
            </a:pPr>
            <a:r>
              <a:rPr lang="nl-NL" dirty="0" smtClean="0">
                <a:latin typeface="Calibri" panose="020F0502020204030204" pitchFamily="34" charset="0"/>
                <a:cs typeface="Calibri" panose="020F0502020204030204" pitchFamily="34" charset="0"/>
              </a:rPr>
              <a:t>losse fietsen, fietsen blokkeren stoep, er is overlast vanwege fietsdiefstal</a:t>
            </a:r>
            <a:r>
              <a:rPr lang="nl-NL" dirty="0">
                <a:latin typeface="Calibri" panose="020F0502020204030204" pitchFamily="34" charset="0"/>
                <a:cs typeface="Calibri" panose="020F0502020204030204" pitchFamily="34" charset="0"/>
              </a:rPr>
              <a:t>, </a:t>
            </a:r>
            <a:r>
              <a:rPr lang="nl-NL" dirty="0" smtClean="0">
                <a:latin typeface="Calibri" panose="020F0502020204030204" pitchFamily="34" charset="0"/>
                <a:cs typeface="Calibri" panose="020F0502020204030204" pitchFamily="34" charset="0"/>
              </a:rPr>
              <a:t>losse/scheve </a:t>
            </a:r>
            <a:r>
              <a:rPr lang="nl-NL" dirty="0">
                <a:latin typeface="Calibri" panose="020F0502020204030204" pitchFamily="34" charset="0"/>
                <a:cs typeface="Calibri" panose="020F0502020204030204" pitchFamily="34" charset="0"/>
              </a:rPr>
              <a:t>stoeptegels, plantenbakken zijn kapot, er is weinig leven te zien op straat.  </a:t>
            </a:r>
            <a:endParaRPr lang="nl-NL" dirty="0" smtClean="0">
              <a:latin typeface="Calibri" panose="020F0502020204030204" pitchFamily="34" charset="0"/>
              <a:cs typeface="Calibri" panose="020F0502020204030204" pitchFamily="34" charset="0"/>
            </a:endParaRPr>
          </a:p>
          <a:p>
            <a:pPr marL="0" indent="0">
              <a:buNone/>
            </a:pPr>
            <a:r>
              <a:rPr lang="nl-NL" dirty="0" smtClean="0">
                <a:latin typeface="Calibri" panose="020F0502020204030204" pitchFamily="34" charset="0"/>
                <a:cs typeface="Calibri" panose="020F0502020204030204" pitchFamily="34" charset="0"/>
              </a:rPr>
              <a:t>v</a:t>
            </a:r>
            <a:endParaRPr lang="nl-NL" dirty="0">
              <a:latin typeface="Calibri" panose="020F0502020204030204" pitchFamily="34" charset="0"/>
              <a:cs typeface="Calibri" panose="020F0502020204030204" pitchFamily="34" charset="0"/>
            </a:endParaRPr>
          </a:p>
          <a:p>
            <a:pPr marL="0" indent="0">
              <a:buNone/>
            </a:pPr>
            <a:endParaRPr lang="nl-NL" dirty="0">
              <a:latin typeface="Calibri" panose="020F0502020204030204" pitchFamily="34" charset="0"/>
              <a:cs typeface="Calibri" panose="020F0502020204030204" pitchFamily="34" charset="0"/>
            </a:endParaRPr>
          </a:p>
        </p:txBody>
      </p:sp>
      <p:sp>
        <p:nvSpPr>
          <p:cNvPr id="3" name="Titel 2"/>
          <p:cNvSpPr>
            <a:spLocks noGrp="1"/>
          </p:cNvSpPr>
          <p:nvPr>
            <p:ph type="title"/>
          </p:nvPr>
        </p:nvSpPr>
        <p:spPr/>
        <p:txBody>
          <a:bodyPr/>
          <a:lstStyle/>
          <a:p>
            <a:r>
              <a:rPr lang="nl-NL" sz="2800" b="1" dirty="0" smtClean="0">
                <a:latin typeface="Calibri" panose="020F0502020204030204" pitchFamily="34" charset="0"/>
                <a:cs typeface="Calibri" panose="020F0502020204030204" pitchFamily="34" charset="0"/>
              </a:rPr>
              <a:t>Huidig Straatbeeld Hansenstraat</a:t>
            </a:r>
            <a:endParaRPr lang="nl-NL" sz="2800" b="1" dirty="0">
              <a:latin typeface="Calibri" panose="020F0502020204030204" pitchFamily="34" charset="0"/>
              <a:cs typeface="Calibri" panose="020F0502020204030204" pitchFamily="34" charset="0"/>
            </a:endParaRPr>
          </a:p>
        </p:txBody>
      </p:sp>
      <p:pic>
        <p:nvPicPr>
          <p:cNvPr id="5" name="Afbeelding 4" descr="SSD:Users:Oscar:Downloads:Attachments_2015831 (2) 2:IMG_058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3933056"/>
            <a:ext cx="1440160" cy="1800200"/>
          </a:xfrm>
          <a:prstGeom prst="rect">
            <a:avLst/>
          </a:prstGeom>
          <a:noFill/>
          <a:ln>
            <a:noFill/>
          </a:ln>
        </p:spPr>
      </p:pic>
      <p:pic>
        <p:nvPicPr>
          <p:cNvPr id="6" name="Afbeelding 5" descr="SSD:Users:Oscar:Downloads:Attachments_2015831 (2) 2:IMG_058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7643" y="3933056"/>
            <a:ext cx="1656184" cy="2367038"/>
          </a:xfrm>
          <a:prstGeom prst="rect">
            <a:avLst/>
          </a:prstGeom>
          <a:noFill/>
          <a:ln>
            <a:noFill/>
          </a:ln>
        </p:spPr>
      </p:pic>
      <p:pic>
        <p:nvPicPr>
          <p:cNvPr id="7" name="Afbeelding 6" descr="SSD:Users:Oscar:Downloads:Attachments_2015831 (1) 3:IMG_061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4379050"/>
            <a:ext cx="1584176" cy="2234488"/>
          </a:xfrm>
          <a:prstGeom prst="rect">
            <a:avLst/>
          </a:prstGeom>
          <a:noFill/>
          <a:ln>
            <a:noFill/>
          </a:ln>
        </p:spPr>
      </p:pic>
      <p:pic>
        <p:nvPicPr>
          <p:cNvPr id="8" name="Afbeelding 7" descr="SSD:Users:Oscar:Downloads:Attachments_2015831 (1) 3:IMG_0613.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232" y="3567496"/>
            <a:ext cx="1296144" cy="1900101"/>
          </a:xfrm>
          <a:prstGeom prst="rect">
            <a:avLst/>
          </a:prstGeom>
          <a:noFill/>
          <a:ln>
            <a:noFill/>
          </a:ln>
        </p:spPr>
      </p:pic>
    </p:spTree>
    <p:extLst>
      <p:ext uri="{BB962C8B-B14F-4D97-AF65-F5344CB8AC3E}">
        <p14:creationId xmlns:p14="http://schemas.microsoft.com/office/powerpoint/2010/main" val="970017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marL="0" indent="0">
              <a:buNone/>
            </a:pPr>
            <a:r>
              <a:rPr lang="nl-NL" b="1" dirty="0" smtClean="0">
                <a:latin typeface="Calibri" panose="020F0502020204030204" pitchFamily="34" charset="0"/>
                <a:cs typeface="Calibri" panose="020F0502020204030204" pitchFamily="34" charset="0"/>
              </a:rPr>
              <a:t>Centraal: </a:t>
            </a:r>
            <a:r>
              <a:rPr lang="nl-NL" dirty="0" smtClean="0">
                <a:latin typeface="Calibri" panose="020F0502020204030204" pitchFamily="34" charset="0"/>
                <a:cs typeface="Calibri" panose="020F0502020204030204" pitchFamily="34" charset="0"/>
              </a:rPr>
              <a:t>een </a:t>
            </a:r>
            <a:r>
              <a:rPr lang="nl-NL" dirty="0">
                <a:latin typeface="Calibri" panose="020F0502020204030204" pitchFamily="34" charset="0"/>
                <a:cs typeface="Calibri" panose="020F0502020204030204" pitchFamily="34" charset="0"/>
              </a:rPr>
              <a:t>oplossing bieden aan het fietsenprobleem, door uitbreiding </a:t>
            </a:r>
            <a:r>
              <a:rPr lang="nl-NL" i="1" dirty="0">
                <a:latin typeface="Calibri" panose="020F0502020204030204" pitchFamily="34" charset="0"/>
                <a:cs typeface="Calibri" panose="020F0502020204030204" pitchFamily="34" charset="0"/>
              </a:rPr>
              <a:t>en </a:t>
            </a:r>
            <a:r>
              <a:rPr lang="nl-NL" dirty="0">
                <a:latin typeface="Calibri" panose="020F0502020204030204" pitchFamily="34" charset="0"/>
                <a:cs typeface="Calibri" panose="020F0502020204030204" pitchFamily="34" charset="0"/>
              </a:rPr>
              <a:t>herinrichting fietsparkeer plekken.</a:t>
            </a:r>
          </a:p>
          <a:p>
            <a:pPr marL="0" indent="0">
              <a:buNone/>
            </a:pPr>
            <a:endParaRPr lang="nl-NL" dirty="0">
              <a:latin typeface="Calibri" panose="020F0502020204030204" pitchFamily="34" charset="0"/>
              <a:cs typeface="Calibri" panose="020F0502020204030204" pitchFamily="34" charset="0"/>
            </a:endParaRPr>
          </a:p>
          <a:p>
            <a:pPr marL="0" indent="0">
              <a:buNone/>
            </a:pPr>
            <a:r>
              <a:rPr lang="nl-NL" dirty="0">
                <a:latin typeface="Calibri" panose="020F0502020204030204" pitchFamily="34" charset="0"/>
                <a:cs typeface="Calibri" panose="020F0502020204030204" pitchFamily="34" charset="0"/>
              </a:rPr>
              <a:t>Doordat het een project is van bewoners voor bewoners zal dit </a:t>
            </a:r>
            <a:r>
              <a:rPr lang="nl-NL" dirty="0" smtClean="0">
                <a:latin typeface="Calibri" panose="020F0502020204030204" pitchFamily="34" charset="0"/>
                <a:cs typeface="Calibri" panose="020F0502020204030204" pitchFamily="34" charset="0"/>
              </a:rPr>
              <a:t>project de ontmoeting </a:t>
            </a:r>
            <a:r>
              <a:rPr lang="nl-NL" dirty="0">
                <a:latin typeface="Calibri" panose="020F0502020204030204" pitchFamily="34" charset="0"/>
                <a:cs typeface="Calibri" panose="020F0502020204030204" pitchFamily="34" charset="0"/>
              </a:rPr>
              <a:t>en samenwerking tussen bewoners onderling vergoten.</a:t>
            </a:r>
          </a:p>
          <a:p>
            <a:pPr marL="0" indent="0">
              <a:buNone/>
            </a:pPr>
            <a:r>
              <a:rPr lang="nl-NL" dirty="0">
                <a:latin typeface="Calibri" panose="020F0502020204030204" pitchFamily="34" charset="0"/>
                <a:cs typeface="Calibri" panose="020F0502020204030204" pitchFamily="34" charset="0"/>
              </a:rPr>
              <a:t>In het projectplan is er </a:t>
            </a:r>
            <a:r>
              <a:rPr lang="nl-NL" dirty="0" smtClean="0">
                <a:latin typeface="Calibri" panose="020F0502020204030204" pitchFamily="34" charset="0"/>
                <a:cs typeface="Calibri" panose="020F0502020204030204" pitchFamily="34" charset="0"/>
              </a:rPr>
              <a:t>aandacht </a:t>
            </a:r>
            <a:r>
              <a:rPr lang="nl-NL" dirty="0">
                <a:latin typeface="Calibri" panose="020F0502020204030204" pitchFamily="34" charset="0"/>
                <a:cs typeface="Calibri" panose="020F0502020204030204" pitchFamily="34" charset="0"/>
              </a:rPr>
              <a:t>voor meer/mooier groen in de wijk en zitplaatsen </a:t>
            </a:r>
            <a:r>
              <a:rPr lang="nl-NL" dirty="0" smtClean="0">
                <a:latin typeface="Calibri" panose="020F0502020204030204" pitchFamily="34" charset="0"/>
                <a:cs typeface="Calibri" panose="020F0502020204030204" pitchFamily="34" charset="0"/>
              </a:rPr>
              <a:t>voor bewoners om </a:t>
            </a:r>
            <a:r>
              <a:rPr lang="nl-NL" dirty="0">
                <a:latin typeface="Calibri" panose="020F0502020204030204" pitchFamily="34" charset="0"/>
                <a:cs typeface="Calibri" panose="020F0502020204030204" pitchFamily="34" charset="0"/>
              </a:rPr>
              <a:t>elkaar te ontmoeten.</a:t>
            </a:r>
          </a:p>
        </p:txBody>
      </p:sp>
      <p:sp>
        <p:nvSpPr>
          <p:cNvPr id="3" name="Titel 2"/>
          <p:cNvSpPr>
            <a:spLocks noGrp="1"/>
          </p:cNvSpPr>
          <p:nvPr>
            <p:ph type="title"/>
          </p:nvPr>
        </p:nvSpPr>
        <p:spPr/>
        <p:txBody>
          <a:bodyPr/>
          <a:lstStyle/>
          <a:p>
            <a:r>
              <a:rPr lang="nl-NL" sz="2800" b="1" dirty="0">
                <a:latin typeface="Calibri" panose="020F0502020204030204" pitchFamily="34" charset="0"/>
                <a:cs typeface="Calibri" panose="020F0502020204030204" pitchFamily="34" charset="0"/>
              </a:rPr>
              <a:t>Doel van indienen projectplan en aanvraag subsidie</a:t>
            </a:r>
            <a:br>
              <a:rPr lang="nl-NL" sz="2800" b="1" dirty="0">
                <a:latin typeface="Calibri" panose="020F0502020204030204" pitchFamily="34" charset="0"/>
                <a:cs typeface="Calibri" panose="020F0502020204030204" pitchFamily="34" charset="0"/>
              </a:rPr>
            </a:br>
            <a:endParaRPr lang="nl-NL" sz="2800" dirty="0"/>
          </a:p>
        </p:txBody>
      </p:sp>
    </p:spTree>
    <p:extLst>
      <p:ext uri="{BB962C8B-B14F-4D97-AF65-F5344CB8AC3E}">
        <p14:creationId xmlns:p14="http://schemas.microsoft.com/office/powerpoint/2010/main" val="3368149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marL="0" indent="0">
              <a:buNone/>
            </a:pPr>
            <a:r>
              <a:rPr lang="nl-NL" dirty="0" smtClean="0">
                <a:latin typeface="Calibri" panose="020F0502020204030204" pitchFamily="34" charset="0"/>
                <a:cs typeface="Calibri" panose="020F0502020204030204" pitchFamily="34" charset="0"/>
              </a:rPr>
              <a:t>Het project richt zich op de Hansenstraat en de korte Hansenstraat. </a:t>
            </a:r>
          </a:p>
          <a:p>
            <a:pPr marL="0" indent="0">
              <a:buNone/>
            </a:pPr>
            <a:r>
              <a:rPr lang="nl-NL" dirty="0" smtClean="0">
                <a:latin typeface="Calibri" panose="020F0502020204030204" pitchFamily="34" charset="0"/>
                <a:cs typeface="Calibri" panose="020F0502020204030204" pitchFamily="34" charset="0"/>
              </a:rPr>
              <a:t>De zijstraten worden, waar mogelijk, ook in het project meegenomen.</a:t>
            </a:r>
            <a:endParaRPr lang="nl-NL" dirty="0">
              <a:latin typeface="Calibri" panose="020F0502020204030204" pitchFamily="34" charset="0"/>
              <a:cs typeface="Calibri" panose="020F0502020204030204" pitchFamily="34" charset="0"/>
            </a:endParaRPr>
          </a:p>
        </p:txBody>
      </p:sp>
      <p:sp>
        <p:nvSpPr>
          <p:cNvPr id="3" name="Titel 2"/>
          <p:cNvSpPr>
            <a:spLocks noGrp="1"/>
          </p:cNvSpPr>
          <p:nvPr>
            <p:ph type="title"/>
          </p:nvPr>
        </p:nvSpPr>
        <p:spPr/>
        <p:txBody>
          <a:bodyPr/>
          <a:lstStyle/>
          <a:p>
            <a:r>
              <a:rPr lang="nl-NL" sz="2800" b="1" dirty="0" smtClean="0">
                <a:latin typeface="Calibri" panose="020F0502020204030204" pitchFamily="34" charset="0"/>
                <a:cs typeface="Calibri" panose="020F0502020204030204" pitchFamily="34" charset="0"/>
              </a:rPr>
              <a:t>Uitvoering project</a:t>
            </a:r>
            <a:endParaRPr lang="nl-NL"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2833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a:buFontTx/>
              <a:buChar char="-"/>
            </a:pPr>
            <a:r>
              <a:rPr lang="nl-NL" dirty="0" smtClean="0">
                <a:latin typeface="Calibri" panose="020F0502020204030204" pitchFamily="34" charset="0"/>
                <a:cs typeface="Calibri" panose="020F0502020204030204" pitchFamily="34" charset="0"/>
              </a:rPr>
              <a:t>Openbare ruimte en aanzien straatbeeld wordt verbeterd (geen fietswrakken, blokkades stoep opgeheven, mooie plantenbakken en bankjes);</a:t>
            </a:r>
          </a:p>
          <a:p>
            <a:pPr>
              <a:buFontTx/>
              <a:buChar char="-"/>
            </a:pPr>
            <a:r>
              <a:rPr lang="nl-NL" dirty="0" smtClean="0">
                <a:latin typeface="Calibri" panose="020F0502020204030204" pitchFamily="34" charset="0"/>
                <a:cs typeface="Calibri" panose="020F0502020204030204" pitchFamily="34" charset="0"/>
              </a:rPr>
              <a:t>Bewoners denken actief mee aan mogelijke oplossingen (d.m.v. enquête, individuele gesprekken  en buurtoverleg);</a:t>
            </a:r>
          </a:p>
          <a:p>
            <a:pPr>
              <a:buFontTx/>
              <a:buChar char="-"/>
            </a:pPr>
            <a:r>
              <a:rPr lang="nl-NL" dirty="0" smtClean="0">
                <a:latin typeface="Calibri" panose="020F0502020204030204" pitchFamily="34" charset="0"/>
                <a:cs typeface="Calibri" panose="020F0502020204030204" pitchFamily="34" charset="0"/>
              </a:rPr>
              <a:t>Het gebruik van de fiets stimuleren;</a:t>
            </a:r>
          </a:p>
          <a:p>
            <a:pPr>
              <a:buFontTx/>
              <a:buChar char="-"/>
            </a:pPr>
            <a:r>
              <a:rPr lang="nl-NL" dirty="0" smtClean="0">
                <a:latin typeface="Calibri" panose="020F0502020204030204" pitchFamily="34" charset="0"/>
                <a:cs typeface="Calibri" panose="020F0502020204030204" pitchFamily="34" charset="0"/>
              </a:rPr>
              <a:t>Meer/mooi groen in de wijk;  betrokkenheid bewoners bij  onderhoud.</a:t>
            </a:r>
            <a:endParaRPr lang="nl-NL" dirty="0">
              <a:latin typeface="Calibri" panose="020F0502020204030204" pitchFamily="34" charset="0"/>
              <a:cs typeface="Calibri" panose="020F0502020204030204" pitchFamily="34" charset="0"/>
            </a:endParaRPr>
          </a:p>
        </p:txBody>
      </p:sp>
      <p:sp>
        <p:nvSpPr>
          <p:cNvPr id="3" name="Titel 2"/>
          <p:cNvSpPr>
            <a:spLocks noGrp="1"/>
          </p:cNvSpPr>
          <p:nvPr>
            <p:ph type="title"/>
          </p:nvPr>
        </p:nvSpPr>
        <p:spPr/>
        <p:txBody>
          <a:bodyPr/>
          <a:lstStyle/>
          <a:p>
            <a:r>
              <a:rPr lang="nl-NL" sz="2400" b="1" dirty="0" smtClean="0">
                <a:latin typeface="Calibri" panose="020F0502020204030204" pitchFamily="34" charset="0"/>
                <a:cs typeface="Calibri" panose="020F0502020204030204" pitchFamily="34" charset="0"/>
              </a:rPr>
              <a:t>Hoe wordt leefbaarheid in wijk verbeterd en betrokkenheid van bewoners vergroot?</a:t>
            </a:r>
            <a:endParaRPr lang="nl-NL"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626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lnSpcReduction="10000"/>
          </a:bodyPr>
          <a:lstStyle/>
          <a:p>
            <a:pPr marL="0" indent="0">
              <a:buNone/>
            </a:pPr>
            <a:r>
              <a:rPr lang="nl-NL" sz="1800" dirty="0" smtClean="0">
                <a:latin typeface="Calibri" panose="020F0502020204030204" pitchFamily="34" charset="0"/>
                <a:cs typeface="Calibri" panose="020F0502020204030204" pitchFamily="34" charset="0"/>
              </a:rPr>
              <a:t>Er is een voorstel voor 20.000 ingediend:</a:t>
            </a:r>
          </a:p>
          <a:p>
            <a:pPr>
              <a:buFontTx/>
              <a:buChar char="-"/>
            </a:pPr>
            <a:r>
              <a:rPr lang="nl-NL" sz="1800" dirty="0" smtClean="0">
                <a:latin typeface="Calibri" panose="020F0502020204030204" pitchFamily="34" charset="0"/>
                <a:cs typeface="Calibri" panose="020F0502020204030204" pitchFamily="34" charset="0"/>
              </a:rPr>
              <a:t>Aanschaf nieuwe fietsrekken </a:t>
            </a:r>
            <a:r>
              <a:rPr lang="nl-NL" sz="1800" dirty="0" err="1" smtClean="0">
                <a:latin typeface="Calibri" panose="020F0502020204030204" pitchFamily="34" charset="0"/>
                <a:cs typeface="Calibri" panose="020F0502020204030204" pitchFamily="34" charset="0"/>
              </a:rPr>
              <a:t>Falco</a:t>
            </a:r>
            <a:r>
              <a:rPr lang="nl-NL" sz="1800" dirty="0" smtClean="0">
                <a:latin typeface="Calibri" panose="020F0502020204030204" pitchFamily="34" charset="0"/>
                <a:cs typeface="Calibri" panose="020F0502020204030204" pitchFamily="34" charset="0"/>
              </a:rPr>
              <a:t> (meer ruimte efficiënt, veilig voor de fiets); </a:t>
            </a:r>
          </a:p>
          <a:p>
            <a:pPr>
              <a:buFontTx/>
              <a:buChar char="-"/>
            </a:pPr>
            <a:endParaRPr lang="nl-NL" sz="1800" dirty="0" smtClean="0">
              <a:latin typeface="Calibri" panose="020F0502020204030204" pitchFamily="34" charset="0"/>
              <a:cs typeface="Calibri" panose="020F0502020204030204" pitchFamily="34" charset="0"/>
            </a:endParaRPr>
          </a:p>
          <a:p>
            <a:pPr>
              <a:buFontTx/>
              <a:buChar char="-"/>
            </a:pPr>
            <a:r>
              <a:rPr lang="nl-NL" sz="1800" dirty="0" smtClean="0">
                <a:latin typeface="Calibri" panose="020F0502020204030204" pitchFamily="34" charset="0"/>
                <a:cs typeface="Calibri" panose="020F0502020204030204" pitchFamily="34" charset="0"/>
              </a:rPr>
              <a:t>Aanschaf plantenbakken, combi met zitjes</a:t>
            </a:r>
          </a:p>
          <a:p>
            <a:pPr>
              <a:buFontTx/>
              <a:buChar char="-"/>
            </a:pPr>
            <a:r>
              <a:rPr lang="nl-NL" sz="1800" dirty="0" smtClean="0">
                <a:latin typeface="Calibri" panose="020F0502020204030204" pitchFamily="34" charset="0"/>
                <a:cs typeface="Calibri" panose="020F0502020204030204" pitchFamily="34" charset="0"/>
              </a:rPr>
              <a:t>Aanschaf groen en grond voor inrichting plantenbakken;</a:t>
            </a:r>
          </a:p>
          <a:p>
            <a:pPr>
              <a:buFontTx/>
              <a:buChar char="-"/>
            </a:pPr>
            <a:r>
              <a:rPr lang="nl-NL" sz="1800" dirty="0" smtClean="0">
                <a:latin typeface="Calibri" panose="020F0502020204030204" pitchFamily="34" charset="0"/>
                <a:cs typeface="Calibri" panose="020F0502020204030204" pitchFamily="34" charset="0"/>
              </a:rPr>
              <a:t>Aanschaf overig straatmeubilair (bankjes, picknicktafels)</a:t>
            </a:r>
          </a:p>
          <a:p>
            <a:pPr>
              <a:buFontTx/>
              <a:buChar char="-"/>
            </a:pPr>
            <a:r>
              <a:rPr lang="nl-NL" sz="1800" dirty="0" smtClean="0">
                <a:latin typeface="Calibri" panose="020F0502020204030204" pitchFamily="34" charset="0"/>
                <a:cs typeface="Calibri" panose="020F0502020204030204" pitchFamily="34" charset="0"/>
              </a:rPr>
              <a:t>Aanschaf materiaal opknappen huidige plantenbakken (o.a. betonverf)</a:t>
            </a:r>
          </a:p>
          <a:p>
            <a:pPr>
              <a:buFontTx/>
              <a:buChar char="-"/>
            </a:pPr>
            <a:r>
              <a:rPr lang="nl-NL" sz="1800" dirty="0" smtClean="0">
                <a:latin typeface="Calibri" panose="020F0502020204030204" pitchFamily="34" charset="0"/>
                <a:cs typeface="Calibri" panose="020F0502020204030204" pitchFamily="34" charset="0"/>
              </a:rPr>
              <a:t>Overige kosten </a:t>
            </a:r>
          </a:p>
          <a:p>
            <a:endParaRPr lang="nl-NL" dirty="0"/>
          </a:p>
          <a:p>
            <a:r>
              <a:rPr lang="nl-NL" sz="1500" dirty="0">
                <a:latin typeface="Calibri" panose="020F0502020204030204" pitchFamily="34" charset="0"/>
                <a:cs typeface="Calibri" panose="020F0502020204030204" pitchFamily="34" charset="0"/>
              </a:rPr>
              <a:t> Begroting is nog indicatief. Bijstelling wordt verwacht na bespreken fietsenplan met afdeling verkeer, zij kunnen mogelijk deels in de kosten bijdragen </a:t>
            </a:r>
            <a:endParaRPr lang="nl-NL" sz="1500" dirty="0" smtClean="0">
              <a:latin typeface="Calibri" panose="020F0502020204030204" pitchFamily="34" charset="0"/>
              <a:cs typeface="Calibri" panose="020F0502020204030204" pitchFamily="34" charset="0"/>
            </a:endParaRPr>
          </a:p>
          <a:p>
            <a:pPr marL="0" indent="0">
              <a:buNone/>
            </a:pPr>
            <a:endParaRPr lang="nl-NL" dirty="0"/>
          </a:p>
        </p:txBody>
      </p:sp>
      <p:sp>
        <p:nvSpPr>
          <p:cNvPr id="3" name="Titel 2"/>
          <p:cNvSpPr>
            <a:spLocks noGrp="1"/>
          </p:cNvSpPr>
          <p:nvPr>
            <p:ph type="title"/>
          </p:nvPr>
        </p:nvSpPr>
        <p:spPr/>
        <p:txBody>
          <a:bodyPr/>
          <a:lstStyle/>
          <a:p>
            <a:r>
              <a:rPr lang="nl-NL" sz="2400" b="1" dirty="0" smtClean="0">
                <a:latin typeface="Calibri" panose="020F0502020204030204" pitchFamily="34" charset="0"/>
                <a:cs typeface="Calibri" panose="020F0502020204030204" pitchFamily="34" charset="0"/>
              </a:rPr>
              <a:t>Begroting</a:t>
            </a:r>
            <a:endParaRPr lang="nl-NL"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6658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sz="2800" b="1" dirty="0" smtClean="0">
                <a:latin typeface="Calibri" panose="020F0502020204030204" pitchFamily="34" charset="0"/>
                <a:cs typeface="Calibri" panose="020F0502020204030204" pitchFamily="34" charset="0"/>
              </a:rPr>
              <a:t>Voorbereidend onderzoek</a:t>
            </a:r>
            <a:endParaRPr lang="nl-NL" sz="2800" b="1" dirty="0">
              <a:latin typeface="Calibri" panose="020F0502020204030204" pitchFamily="34" charset="0"/>
              <a:cs typeface="Calibri" panose="020F0502020204030204" pitchFamily="34" charset="0"/>
            </a:endParaRPr>
          </a:p>
        </p:txBody>
      </p:sp>
      <p:sp>
        <p:nvSpPr>
          <p:cNvPr id="4" name="Tijdelijke aanduiding voor inhoud 3"/>
          <p:cNvSpPr>
            <a:spLocks noGrp="1"/>
          </p:cNvSpPr>
          <p:nvPr>
            <p:ph idx="1"/>
          </p:nvPr>
        </p:nvSpPr>
        <p:spPr/>
        <p:txBody>
          <a:bodyPr>
            <a:normAutofit fontScale="40000" lnSpcReduction="20000"/>
          </a:bodyPr>
          <a:lstStyle/>
          <a:p>
            <a:pPr marL="0" indent="0">
              <a:buNone/>
            </a:pPr>
            <a:r>
              <a:rPr lang="nl-NL" sz="4500" b="1" dirty="0" smtClean="0">
                <a:latin typeface="Calibri" panose="020F0502020204030204" pitchFamily="34" charset="0"/>
                <a:cs typeface="Calibri" panose="020F0502020204030204" pitchFamily="34" charset="0"/>
              </a:rPr>
              <a:t>Er is gekeken naar:</a:t>
            </a:r>
          </a:p>
          <a:p>
            <a:r>
              <a:rPr lang="nl-NL" sz="4500" dirty="0" smtClean="0">
                <a:latin typeface="Calibri" panose="020F0502020204030204" pitchFamily="34" charset="0"/>
                <a:cs typeface="Calibri" panose="020F0502020204030204" pitchFamily="34" charset="0"/>
              </a:rPr>
              <a:t>Diverse soorten fietsenrekken;</a:t>
            </a:r>
          </a:p>
          <a:p>
            <a:r>
              <a:rPr lang="nl-NL" sz="4500" dirty="0" smtClean="0">
                <a:latin typeface="Calibri" panose="020F0502020204030204" pitchFamily="34" charset="0"/>
                <a:cs typeface="Calibri" panose="020F0502020204030204" pitchFamily="34" charset="0"/>
              </a:rPr>
              <a:t>Fietstrommels (kosten liggen rond 2.000/3.000 euro);</a:t>
            </a:r>
            <a:endParaRPr lang="nl-NL" sz="4500" dirty="0">
              <a:latin typeface="Calibri" panose="020F0502020204030204" pitchFamily="34" charset="0"/>
              <a:cs typeface="Calibri" panose="020F0502020204030204" pitchFamily="34" charset="0"/>
            </a:endParaRPr>
          </a:p>
          <a:p>
            <a:r>
              <a:rPr lang="nl-NL" sz="4500" dirty="0" smtClean="0">
                <a:latin typeface="Calibri" panose="020F0502020204030204" pitchFamily="34" charset="0"/>
                <a:cs typeface="Calibri" panose="020F0502020204030204" pitchFamily="34" charset="0"/>
              </a:rPr>
              <a:t>Buurtstalling </a:t>
            </a:r>
            <a:r>
              <a:rPr lang="nl-NL" sz="4500" dirty="0">
                <a:latin typeface="Calibri" panose="020F0502020204030204" pitchFamily="34" charset="0"/>
                <a:cs typeface="Calibri" panose="020F0502020204030204" pitchFamily="34" charset="0"/>
              </a:rPr>
              <a:t>(overdekt </a:t>
            </a:r>
            <a:r>
              <a:rPr lang="nl-NL" sz="4500" dirty="0" smtClean="0">
                <a:latin typeface="Calibri" panose="020F0502020204030204" pitchFamily="34" charset="0"/>
                <a:cs typeface="Calibri" panose="020F0502020204030204" pitchFamily="34" charset="0"/>
              </a:rPr>
              <a:t>of helemaal afgesloten</a:t>
            </a:r>
            <a:r>
              <a:rPr lang="nl-NL" sz="4500" dirty="0">
                <a:latin typeface="Calibri" panose="020F0502020204030204" pitchFamily="34" charset="0"/>
                <a:cs typeface="Calibri" panose="020F0502020204030204" pitchFamily="34" charset="0"/>
              </a:rPr>
              <a:t>) </a:t>
            </a:r>
          </a:p>
          <a:p>
            <a:r>
              <a:rPr lang="nl-NL" sz="4500" dirty="0" smtClean="0">
                <a:latin typeface="Calibri" panose="020F0502020204030204" pitchFamily="34" charset="0"/>
                <a:cs typeface="Calibri" panose="020F0502020204030204" pitchFamily="34" charset="0"/>
              </a:rPr>
              <a:t>Buurtstalling </a:t>
            </a:r>
            <a:r>
              <a:rPr lang="nl-NL" sz="4500" dirty="0">
                <a:latin typeface="Calibri" panose="020F0502020204030204" pitchFamily="34" charset="0"/>
                <a:cs typeface="Calibri" panose="020F0502020204030204" pitchFamily="34" charset="0"/>
              </a:rPr>
              <a:t>in de vorm van bestaande gebouwen, ruimte die bewoners beschikbaar stellen </a:t>
            </a:r>
            <a:r>
              <a:rPr lang="nl-NL" sz="4500" dirty="0" smtClean="0">
                <a:latin typeface="Calibri" panose="020F0502020204030204" pitchFamily="34" charset="0"/>
                <a:cs typeface="Calibri" panose="020F0502020204030204" pitchFamily="34" charset="0"/>
              </a:rPr>
              <a:t>(bleek niet haalbaar)</a:t>
            </a:r>
            <a:r>
              <a:rPr lang="nl-NL" sz="4500" b="1" dirty="0">
                <a:latin typeface="Calibri" panose="020F0502020204030204" pitchFamily="34" charset="0"/>
                <a:cs typeface="Calibri" panose="020F0502020204030204" pitchFamily="34" charset="0"/>
              </a:rPr>
              <a:t> </a:t>
            </a:r>
            <a:endParaRPr lang="nl-NL" sz="4500" b="1" dirty="0" smtClean="0">
              <a:latin typeface="Calibri" panose="020F0502020204030204" pitchFamily="34" charset="0"/>
              <a:cs typeface="Calibri" panose="020F0502020204030204" pitchFamily="34" charset="0"/>
            </a:endParaRPr>
          </a:p>
          <a:p>
            <a:pPr marL="0" indent="0">
              <a:buNone/>
            </a:pPr>
            <a:endParaRPr lang="nl-NL" sz="4500" b="1" dirty="0">
              <a:latin typeface="Calibri" panose="020F0502020204030204" pitchFamily="34" charset="0"/>
              <a:cs typeface="Calibri" panose="020F0502020204030204" pitchFamily="34" charset="0"/>
            </a:endParaRPr>
          </a:p>
          <a:p>
            <a:pPr marL="0" indent="0">
              <a:buNone/>
            </a:pPr>
            <a:r>
              <a:rPr lang="nl-NL" sz="4500" b="1" dirty="0" smtClean="0">
                <a:latin typeface="Calibri" panose="020F0502020204030204" pitchFamily="34" charset="0"/>
                <a:cs typeface="Calibri" panose="020F0502020204030204" pitchFamily="34" charset="0"/>
              </a:rPr>
              <a:t>Er is een Enquête onder de bewoners gehouden:</a:t>
            </a:r>
            <a:endParaRPr lang="nl-NL" sz="4500" b="1" dirty="0">
              <a:latin typeface="Calibri" panose="020F0502020204030204" pitchFamily="34" charset="0"/>
              <a:cs typeface="Calibri" panose="020F0502020204030204" pitchFamily="34" charset="0"/>
            </a:endParaRPr>
          </a:p>
          <a:p>
            <a:pPr marL="0" indent="0">
              <a:buNone/>
            </a:pPr>
            <a:endParaRPr lang="nl-NL" sz="4500" dirty="0">
              <a:latin typeface="Calibri" panose="020F0502020204030204" pitchFamily="34" charset="0"/>
              <a:cs typeface="Calibri" panose="020F0502020204030204" pitchFamily="34" charset="0"/>
            </a:endParaRPr>
          </a:p>
          <a:p>
            <a:pPr marL="0" indent="0">
              <a:buNone/>
            </a:pPr>
            <a:r>
              <a:rPr lang="nl-NL" sz="4500" b="1" dirty="0" smtClean="0">
                <a:latin typeface="Calibri" panose="020F0502020204030204" pitchFamily="34" charset="0"/>
                <a:cs typeface="Calibri" panose="020F0502020204030204" pitchFamily="34" charset="0"/>
              </a:rPr>
              <a:t>Peilen </a:t>
            </a:r>
            <a:r>
              <a:rPr lang="nl-NL" sz="4500" b="1" dirty="0">
                <a:latin typeface="Calibri" panose="020F0502020204030204" pitchFamily="34" charset="0"/>
                <a:cs typeface="Calibri" panose="020F0502020204030204" pitchFamily="34" charset="0"/>
              </a:rPr>
              <a:t>van behoeften</a:t>
            </a:r>
          </a:p>
          <a:p>
            <a:r>
              <a:rPr lang="nl-NL" sz="4500" dirty="0" smtClean="0">
                <a:latin typeface="Calibri" panose="020F0502020204030204" pitchFamily="34" charset="0"/>
                <a:cs typeface="Calibri" panose="020F0502020204030204" pitchFamily="34" charset="0"/>
              </a:rPr>
              <a:t>aan </a:t>
            </a:r>
            <a:r>
              <a:rPr lang="nl-NL" sz="4500" dirty="0">
                <a:latin typeface="Calibri" panose="020F0502020204030204" pitchFamily="34" charset="0"/>
                <a:cs typeface="Calibri" panose="020F0502020204030204" pitchFamily="34" charset="0"/>
              </a:rPr>
              <a:t>welk soort fietsenstalling </a:t>
            </a:r>
            <a:r>
              <a:rPr lang="nl-NL" sz="4500" dirty="0" smtClean="0">
                <a:latin typeface="Calibri" panose="020F0502020204030204" pitchFamily="34" charset="0"/>
                <a:cs typeface="Calibri" panose="020F0502020204030204" pitchFamily="34" charset="0"/>
              </a:rPr>
              <a:t>bestaat er behoefte? openbare </a:t>
            </a:r>
            <a:r>
              <a:rPr lang="nl-NL" sz="4500" dirty="0">
                <a:latin typeface="Calibri" panose="020F0502020204030204" pitchFamily="34" charset="0"/>
                <a:cs typeface="Calibri" panose="020F0502020204030204" pitchFamily="34" charset="0"/>
              </a:rPr>
              <a:t>klemmen, buurtstallingen of </a:t>
            </a:r>
            <a:r>
              <a:rPr lang="nl-NL" sz="4500" dirty="0" smtClean="0">
                <a:latin typeface="Calibri" panose="020F0502020204030204" pitchFamily="34" charset="0"/>
                <a:cs typeface="Calibri" panose="020F0502020204030204" pitchFamily="34" charset="0"/>
              </a:rPr>
              <a:t>trommels?</a:t>
            </a:r>
          </a:p>
          <a:p>
            <a:r>
              <a:rPr lang="nl-NL" sz="4500" dirty="0" smtClean="0">
                <a:latin typeface="Calibri" panose="020F0502020204030204" pitchFamily="34" charset="0"/>
                <a:cs typeface="Calibri" panose="020F0502020204030204" pitchFamily="34" charset="0"/>
              </a:rPr>
              <a:t>aandacht voor </a:t>
            </a:r>
            <a:r>
              <a:rPr lang="nl-NL" sz="4500" dirty="0">
                <a:latin typeface="Calibri" panose="020F0502020204030204" pitchFamily="34" charset="0"/>
                <a:cs typeface="Calibri" panose="020F0502020204030204" pitchFamily="34" charset="0"/>
              </a:rPr>
              <a:t>aspecten als </a:t>
            </a:r>
            <a:r>
              <a:rPr lang="nl-NL" sz="4500" dirty="0" smtClean="0">
                <a:latin typeface="Calibri" panose="020F0502020204030204" pitchFamily="34" charset="0"/>
                <a:cs typeface="Calibri" panose="020F0502020204030204" pitchFamily="34" charset="0"/>
              </a:rPr>
              <a:t>tarifering (kosten stalling), </a:t>
            </a:r>
            <a:r>
              <a:rPr lang="nl-NL" sz="4500" dirty="0">
                <a:latin typeface="Calibri" panose="020F0502020204030204" pitchFamily="34" charset="0"/>
                <a:cs typeface="Calibri" panose="020F0502020204030204" pitchFamily="34" charset="0"/>
              </a:rPr>
              <a:t>afstand, </a:t>
            </a:r>
            <a:r>
              <a:rPr lang="nl-NL" sz="4500" dirty="0" smtClean="0">
                <a:latin typeface="Calibri" panose="020F0502020204030204" pitchFamily="34" charset="0"/>
                <a:cs typeface="Calibri" panose="020F0502020204030204" pitchFamily="34" charset="0"/>
              </a:rPr>
              <a:t>mogelijke  plek stalling. </a:t>
            </a:r>
          </a:p>
          <a:p>
            <a:endParaRPr lang="nl-N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4784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Autofit/>
          </a:bodyPr>
          <a:lstStyle/>
          <a:p>
            <a:r>
              <a:rPr lang="nl-NL" sz="2000" dirty="0" smtClean="0">
                <a:latin typeface="Calibri" panose="020F0502020204030204" pitchFamily="34" charset="0"/>
                <a:cs typeface="Calibri" panose="020F0502020204030204" pitchFamily="34" charset="0"/>
              </a:rPr>
              <a:t>Bewoners waren zeer </a:t>
            </a:r>
            <a:r>
              <a:rPr lang="nl-NL" sz="2000" dirty="0">
                <a:latin typeface="Calibri" panose="020F0502020204030204" pitchFamily="34" charset="0"/>
                <a:cs typeface="Calibri" panose="020F0502020204030204" pitchFamily="34" charset="0"/>
              </a:rPr>
              <a:t>blij </a:t>
            </a:r>
            <a:r>
              <a:rPr lang="nl-NL" sz="2000" dirty="0" smtClean="0">
                <a:latin typeface="Calibri" panose="020F0502020204030204" pitchFamily="34" charset="0"/>
                <a:cs typeface="Calibri" panose="020F0502020204030204" pitchFamily="34" charset="0"/>
              </a:rPr>
              <a:t>en positief met </a:t>
            </a:r>
            <a:r>
              <a:rPr lang="nl-NL" sz="2000" dirty="0">
                <a:latin typeface="Calibri" panose="020F0502020204030204" pitchFamily="34" charset="0"/>
                <a:cs typeface="Calibri" panose="020F0502020204030204" pitchFamily="34" charset="0"/>
              </a:rPr>
              <a:t>dit </a:t>
            </a:r>
            <a:r>
              <a:rPr lang="nl-NL" sz="2000" dirty="0" smtClean="0">
                <a:latin typeface="Calibri" panose="020F0502020204030204" pitchFamily="34" charset="0"/>
                <a:cs typeface="Calibri" panose="020F0502020204030204" pitchFamily="34" charset="0"/>
              </a:rPr>
              <a:t>initiatief</a:t>
            </a:r>
            <a:r>
              <a:rPr lang="nl-NL" sz="2000" dirty="0">
                <a:latin typeface="Calibri" panose="020F0502020204030204" pitchFamily="34" charset="0"/>
                <a:cs typeface="Calibri" panose="020F0502020204030204" pitchFamily="34" charset="0"/>
              </a:rPr>
              <a:t>;</a:t>
            </a:r>
            <a:endParaRPr lang="nl-NL" sz="2000" dirty="0" smtClean="0">
              <a:latin typeface="Calibri" panose="020F0502020204030204" pitchFamily="34" charset="0"/>
              <a:cs typeface="Calibri" panose="020F0502020204030204" pitchFamily="34" charset="0"/>
            </a:endParaRPr>
          </a:p>
          <a:p>
            <a:r>
              <a:rPr lang="nl-NL" sz="2000" dirty="0" smtClean="0">
                <a:latin typeface="Calibri" panose="020F0502020204030204" pitchFamily="34" charset="0"/>
                <a:cs typeface="Calibri" panose="020F0502020204030204" pitchFamily="34" charset="0"/>
              </a:rPr>
              <a:t>Merendeel bewoners </a:t>
            </a:r>
            <a:r>
              <a:rPr lang="nl-NL" sz="2000" dirty="0">
                <a:latin typeface="Calibri" panose="020F0502020204030204" pitchFamily="34" charset="0"/>
                <a:cs typeface="Calibri" panose="020F0502020204030204" pitchFamily="34" charset="0"/>
              </a:rPr>
              <a:t>geeft aan overlast te ervaren en dan met name door het blokkeren van de stoep door de vele </a:t>
            </a:r>
            <a:r>
              <a:rPr lang="nl-NL" sz="2000" dirty="0" smtClean="0">
                <a:latin typeface="Calibri" panose="020F0502020204030204" pitchFamily="34" charset="0"/>
                <a:cs typeface="Calibri" panose="020F0502020204030204" pitchFamily="34" charset="0"/>
              </a:rPr>
              <a:t>fietsen</a:t>
            </a:r>
            <a:r>
              <a:rPr lang="nl-NL" sz="2000" dirty="0">
                <a:latin typeface="Calibri" panose="020F0502020204030204" pitchFamily="34" charset="0"/>
                <a:cs typeface="Calibri" panose="020F0502020204030204" pitchFamily="34" charset="0"/>
              </a:rPr>
              <a:t>;</a:t>
            </a:r>
            <a:endParaRPr lang="nl-NL" sz="2000" dirty="0">
              <a:latin typeface="Calibri" panose="020F0502020204030204" pitchFamily="34" charset="0"/>
              <a:cs typeface="Calibri" panose="020F0502020204030204" pitchFamily="34" charset="0"/>
            </a:endParaRPr>
          </a:p>
          <a:p>
            <a:r>
              <a:rPr lang="nl-NL" sz="2000" dirty="0" smtClean="0">
                <a:latin typeface="Calibri" panose="020F0502020204030204" pitchFamily="34" charset="0"/>
                <a:cs typeface="Calibri" panose="020F0502020204030204" pitchFamily="34" charset="0"/>
              </a:rPr>
              <a:t>Merendeel bewoners geeft aan alleen </a:t>
            </a:r>
            <a:r>
              <a:rPr lang="nl-NL" sz="2000" dirty="0">
                <a:latin typeface="Calibri" panose="020F0502020204030204" pitchFamily="34" charset="0"/>
                <a:cs typeface="Calibri" panose="020F0502020204030204" pitchFamily="34" charset="0"/>
              </a:rPr>
              <a:t>interesse </a:t>
            </a:r>
            <a:r>
              <a:rPr lang="nl-NL" sz="2000" dirty="0" smtClean="0">
                <a:latin typeface="Calibri" panose="020F0502020204030204" pitchFamily="34" charset="0"/>
                <a:cs typeface="Calibri" panose="020F0502020204030204" pitchFamily="34" charset="0"/>
              </a:rPr>
              <a:t>in </a:t>
            </a:r>
            <a:r>
              <a:rPr lang="nl-NL" sz="2000" dirty="0">
                <a:latin typeface="Calibri" panose="020F0502020204030204" pitchFamily="34" charset="0"/>
                <a:cs typeface="Calibri" panose="020F0502020204030204" pitchFamily="34" charset="0"/>
              </a:rPr>
              <a:t>een overdekte stalling, meestal vanwege de verwachte prijs en de organisatie die daarmee gepaard gaat. Locatie: op de open plek bij in de buurt van de </a:t>
            </a:r>
            <a:r>
              <a:rPr lang="nl-NL" sz="2000" dirty="0" smtClean="0">
                <a:latin typeface="Calibri" panose="020F0502020204030204" pitchFamily="34" charset="0"/>
                <a:cs typeface="Calibri" panose="020F0502020204030204" pitchFamily="34" charset="0"/>
              </a:rPr>
              <a:t>Mareschool 6; </a:t>
            </a:r>
            <a:endParaRPr lang="nl-NL" sz="2000" dirty="0">
              <a:latin typeface="Calibri" panose="020F0502020204030204" pitchFamily="34" charset="0"/>
              <a:cs typeface="Calibri" panose="020F0502020204030204" pitchFamily="34" charset="0"/>
            </a:endParaRPr>
          </a:p>
          <a:p>
            <a:r>
              <a:rPr lang="nl-NL" sz="2000" dirty="0" smtClean="0">
                <a:latin typeface="Calibri" panose="020F0502020204030204" pitchFamily="34" charset="0"/>
                <a:cs typeface="Calibri" panose="020F0502020204030204" pitchFamily="34" charset="0"/>
              </a:rPr>
              <a:t>Geen </a:t>
            </a:r>
            <a:r>
              <a:rPr lang="nl-NL" sz="2000" dirty="0">
                <a:latin typeface="Calibri" panose="020F0502020204030204" pitchFamily="34" charset="0"/>
                <a:cs typeface="Calibri" panose="020F0502020204030204" pitchFamily="34" charset="0"/>
              </a:rPr>
              <a:t>enkele bewoner heeft aangegeven een ruimte beschikbaar te hebben of beschikbaar te willen </a:t>
            </a:r>
            <a:r>
              <a:rPr lang="nl-NL" sz="2000" dirty="0" smtClean="0">
                <a:latin typeface="Calibri" panose="020F0502020204030204" pitchFamily="34" charset="0"/>
                <a:cs typeface="Calibri" panose="020F0502020204030204" pitchFamily="34" charset="0"/>
              </a:rPr>
              <a:t>stellen;</a:t>
            </a:r>
          </a:p>
          <a:p>
            <a:r>
              <a:rPr lang="nl-NL" sz="2000" dirty="0" smtClean="0">
                <a:latin typeface="Calibri" panose="020F0502020204030204" pitchFamily="34" charset="0"/>
                <a:cs typeface="Calibri" panose="020F0502020204030204" pitchFamily="34" charset="0"/>
              </a:rPr>
              <a:t>Meerderheid bewoners </a:t>
            </a:r>
            <a:r>
              <a:rPr lang="nl-NL" sz="2000" dirty="0">
                <a:latin typeface="Calibri" panose="020F0502020204030204" pitchFamily="34" charset="0"/>
                <a:cs typeface="Calibri" panose="020F0502020204030204" pitchFamily="34" charset="0"/>
              </a:rPr>
              <a:t>geeft aan dat ze graag nieuwe fietsenrekken willen hebben voor hun eigen deur, een aantal bewoners zegt dat dit wel afhangt van soort fietsrek en de locatie. </a:t>
            </a:r>
          </a:p>
          <a:p>
            <a:pPr marL="0" indent="0">
              <a:buNone/>
            </a:pPr>
            <a:endParaRPr lang="nl-NL" sz="1400" dirty="0" smtClean="0"/>
          </a:p>
        </p:txBody>
      </p:sp>
      <p:sp>
        <p:nvSpPr>
          <p:cNvPr id="3" name="Titel 2"/>
          <p:cNvSpPr>
            <a:spLocks noGrp="1"/>
          </p:cNvSpPr>
          <p:nvPr>
            <p:ph type="title"/>
          </p:nvPr>
        </p:nvSpPr>
        <p:spPr/>
        <p:txBody>
          <a:bodyPr/>
          <a:lstStyle/>
          <a:p>
            <a:r>
              <a:rPr lang="nl-NL" sz="2800" b="1" dirty="0" smtClean="0">
                <a:latin typeface="Calibri" panose="020F0502020204030204" pitchFamily="34" charset="0"/>
                <a:cs typeface="Calibri" panose="020F0502020204030204" pitchFamily="34" charset="0"/>
              </a:rPr>
              <a:t>Resultaten enquête</a:t>
            </a:r>
            <a:endParaRPr lang="nl-NL"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093799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307</TotalTime>
  <Words>759</Words>
  <Application>Microsoft Office PowerPoint</Application>
  <PresentationFormat>Diavoorstelling (4:3)</PresentationFormat>
  <Paragraphs>76</Paragraphs>
  <Slides>14</Slides>
  <Notes>2</Notes>
  <HiddenSlides>0</HiddenSlides>
  <MMClips>0</MMClips>
  <ScaleCrop>false</ScaleCrop>
  <HeadingPairs>
    <vt:vector size="4" baseType="variant">
      <vt:variant>
        <vt:lpstr>Thema</vt:lpstr>
      </vt:variant>
      <vt:variant>
        <vt:i4>1</vt:i4>
      </vt:variant>
      <vt:variant>
        <vt:lpstr>Diatitels</vt:lpstr>
      </vt:variant>
      <vt:variant>
        <vt:i4>14</vt:i4>
      </vt:variant>
    </vt:vector>
  </HeadingPairs>
  <TitlesOfParts>
    <vt:vector size="15" baseType="lpstr">
      <vt:lpstr>Hardcover</vt:lpstr>
      <vt:lpstr>Hansenstraat in Beeld</vt:lpstr>
      <vt:lpstr>Subsidie wijkinitiatieven 2015-2017 gemeente Leiden (is ingediend) </vt:lpstr>
      <vt:lpstr>Huidig Straatbeeld Hansenstraat</vt:lpstr>
      <vt:lpstr>Doel van indienen projectplan en aanvraag subsidie </vt:lpstr>
      <vt:lpstr>Uitvoering project</vt:lpstr>
      <vt:lpstr>Hoe wordt leefbaarheid in wijk verbeterd en betrokkenheid van bewoners vergroot?</vt:lpstr>
      <vt:lpstr>Begroting</vt:lpstr>
      <vt:lpstr>Voorbereidend onderzoek</vt:lpstr>
      <vt:lpstr>Resultaten enquête</vt:lpstr>
      <vt:lpstr>Resultaten enquête (2)</vt:lpstr>
      <vt:lpstr>Conclusies projectplan</vt:lpstr>
      <vt:lpstr>Fietsrekken Falco</vt:lpstr>
      <vt:lpstr>Ideeën</vt:lpstr>
      <vt:lpstr>Nog meer ideeën…</vt:lpstr>
    </vt:vector>
  </TitlesOfParts>
  <Company>Stichting Rijnlands Lyceum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Hansenstraat in Beeld</dc:title>
  <dc:creator>Maaike van Borssum Waalkes</dc:creator>
  <cp:lastModifiedBy>Maaike van Borssum Waalkes</cp:lastModifiedBy>
  <cp:revision>25</cp:revision>
  <cp:lastPrinted>2016-01-18T16:45:10Z</cp:lastPrinted>
  <dcterms:created xsi:type="dcterms:W3CDTF">2016-01-18T11:38:31Z</dcterms:created>
  <dcterms:modified xsi:type="dcterms:W3CDTF">2016-01-18T16:45:57Z</dcterms:modified>
</cp:coreProperties>
</file>